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326" r:id="rId6"/>
    <p:sldId id="436" r:id="rId7"/>
    <p:sldId id="437" r:id="rId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ray Martinez, Roberto" initials="GMR" lastIdx="1" clrIdx="0">
    <p:extLst>
      <p:ext uri="{19B8F6BF-5375-455C-9EA6-DF929625EA0E}">
        <p15:presenceInfo xmlns:p15="http://schemas.microsoft.com/office/powerpoint/2012/main" userId="S::roberto.garay@tecnalia.com::2bbe619d-20a3-41f6-bed1-235dce913b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909"/>
    <a:srgbClr val="A9D18E"/>
    <a:srgbClr val="FBE5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82" autoAdjust="0"/>
    <p:restoredTop sz="94660"/>
  </p:normalViewPr>
  <p:slideViewPr>
    <p:cSldViewPr snapToGrid="0">
      <p:cViewPr varScale="1">
        <p:scale>
          <a:sx n="83" d="100"/>
          <a:sy n="83" d="100"/>
        </p:scale>
        <p:origin x="54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mailto:roberto.garay@tecnalia.com" TargetMode="Externa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gif"/><Relationship Id="rId7" Type="http://schemas.openxmlformats.org/officeDocument/2006/relationships/image" Target="../media/image6.jp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4" Type="http://schemas.openxmlformats.org/officeDocument/2006/relationships/image" Target="../media/image2.jpg"/><Relationship Id="rId9" Type="http://schemas.openxmlformats.org/officeDocument/2006/relationships/hyperlink" Target="mailto:roberto.garay@tecnalia.com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mailto:roberto.garay@tecnalia.com" TargetMode="Externa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mailto:roberto.garay@tecnalia.com" TargetMode="Externa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mailto:roberto.garay@tecnalia.com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13" Type="http://schemas.openxmlformats.org/officeDocument/2006/relationships/image" Target="../media/image19.jpg"/><Relationship Id="rId3" Type="http://schemas.openxmlformats.org/officeDocument/2006/relationships/hyperlink" Target="http://www.relatedproject.eu/" TargetMode="External"/><Relationship Id="rId7" Type="http://schemas.openxmlformats.org/officeDocument/2006/relationships/image" Target="../media/image13.jpg"/><Relationship Id="rId12" Type="http://schemas.openxmlformats.org/officeDocument/2006/relationships/image" Target="../media/image18.jpg"/><Relationship Id="rId17" Type="http://schemas.openxmlformats.org/officeDocument/2006/relationships/image" Target="../media/image23.png"/><Relationship Id="rId2" Type="http://schemas.openxmlformats.org/officeDocument/2006/relationships/image" Target="../media/image9.png"/><Relationship Id="rId16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g"/><Relationship Id="rId11" Type="http://schemas.openxmlformats.org/officeDocument/2006/relationships/image" Target="../media/image17.jpg"/><Relationship Id="rId5" Type="http://schemas.openxmlformats.org/officeDocument/2006/relationships/image" Target="../media/image11.jpg"/><Relationship Id="rId15" Type="http://schemas.openxmlformats.org/officeDocument/2006/relationships/image" Target="../media/image21.jpg"/><Relationship Id="rId10" Type="http://schemas.openxmlformats.org/officeDocument/2006/relationships/image" Target="../media/image16.jpg"/><Relationship Id="rId4" Type="http://schemas.openxmlformats.org/officeDocument/2006/relationships/image" Target="../media/image10.jpg"/><Relationship Id="rId9" Type="http://schemas.openxmlformats.org/officeDocument/2006/relationships/image" Target="../media/image15.jpg"/><Relationship Id="rId14" Type="http://schemas.openxmlformats.org/officeDocument/2006/relationships/image" Target="../media/image20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E63289-15AE-48EB-8A0A-DDB5E5781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09AE556-663E-4178-BA98-251DA20ABA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DA2060D-80E1-4D61-AA6B-83CD3B234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90FA1-3F8E-4B6E-A74E-497C80E2A2D9}" type="datetimeFigureOut">
              <a:rPr lang="es-ES" smtClean="0"/>
              <a:t>06/05/2021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BB1839-574F-4406-A7EF-61D4A76EB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01458BC-6120-40AE-A8BA-62716DB2F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27C2-3926-438F-9AA5-9F7297FFF3A2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Imagen 6" descr="Imagen que contiene dibujo, alimentos, señal&#10;&#10;Descripción generada automáticamente">
            <a:extLst>
              <a:ext uri="{FF2B5EF4-FFF2-40B4-BE49-F238E27FC236}">
                <a16:creationId xmlns:a16="http://schemas.microsoft.com/office/drawing/2014/main" id="{9F742865-0A66-4B97-8F2F-8E8D8B85D6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72" y="166687"/>
            <a:ext cx="2390775" cy="514350"/>
          </a:xfrm>
          <a:prstGeom prst="rect">
            <a:avLst/>
          </a:prstGeom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1F15D01A-5FB5-4F9B-B93A-48D3FEE190A1}"/>
              </a:ext>
            </a:extLst>
          </p:cNvPr>
          <p:cNvGrpSpPr/>
          <p:nvPr userDrawn="1"/>
        </p:nvGrpSpPr>
        <p:grpSpPr>
          <a:xfrm>
            <a:off x="382772" y="757237"/>
            <a:ext cx="2397089" cy="461963"/>
            <a:chOff x="382772" y="736252"/>
            <a:chExt cx="4952491" cy="954436"/>
          </a:xfrm>
        </p:grpSpPr>
        <p:pic>
          <p:nvPicPr>
            <p:cNvPr id="9" name="Imagen 8" descr="Imagen que contiene dibujo, plato&#10;&#10;Descripción generada automáticamente">
              <a:extLst>
                <a:ext uri="{FF2B5EF4-FFF2-40B4-BE49-F238E27FC236}">
                  <a16:creationId xmlns:a16="http://schemas.microsoft.com/office/drawing/2014/main" id="{62297F5C-AEC9-4D5F-BCB3-98587790454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079"/>
            <a:stretch/>
          </p:blipFill>
          <p:spPr>
            <a:xfrm>
              <a:off x="382772" y="736252"/>
              <a:ext cx="595423" cy="954436"/>
            </a:xfrm>
            <a:prstGeom prst="rect">
              <a:avLst/>
            </a:prstGeom>
          </p:spPr>
        </p:pic>
        <p:pic>
          <p:nvPicPr>
            <p:cNvPr id="10" name="Imagen 9" descr="Imagen que contiene dibujo, plato&#10;&#10;Descripción generada automáticamente">
              <a:extLst>
                <a:ext uri="{FF2B5EF4-FFF2-40B4-BE49-F238E27FC236}">
                  <a16:creationId xmlns:a16="http://schemas.microsoft.com/office/drawing/2014/main" id="{AF776A5C-B03B-4704-8C28-ED949BF9CC4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921" t="54854" b="3977"/>
            <a:stretch/>
          </p:blipFill>
          <p:spPr>
            <a:xfrm>
              <a:off x="978195" y="736252"/>
              <a:ext cx="4357068" cy="954436"/>
            </a:xfrm>
            <a:prstGeom prst="rect">
              <a:avLst/>
            </a:prstGeom>
          </p:spPr>
        </p:pic>
      </p:grpSp>
      <p:pic>
        <p:nvPicPr>
          <p:cNvPr id="11" name="Imagen 10">
            <a:extLst>
              <a:ext uri="{FF2B5EF4-FFF2-40B4-BE49-F238E27FC236}">
                <a16:creationId xmlns:a16="http://schemas.microsoft.com/office/drawing/2014/main" id="{9C0277D2-C02F-4807-B0D2-A7A4E54C311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72" y="2102543"/>
            <a:ext cx="1080000" cy="5400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FCF428DC-B583-4B3E-8CA9-F7DCDDCF4BD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72" y="1363576"/>
            <a:ext cx="2390775" cy="738967"/>
          </a:xfrm>
          <a:prstGeom prst="rect">
            <a:avLst/>
          </a:prstGeom>
        </p:spPr>
      </p:pic>
      <p:pic>
        <p:nvPicPr>
          <p:cNvPr id="13" name="Imagen 12" descr="Imagen que contiene objeto, reloj, dibujo, medidor&#10;&#10;Descripción generada automáticamente">
            <a:extLst>
              <a:ext uri="{FF2B5EF4-FFF2-40B4-BE49-F238E27FC236}">
                <a16:creationId xmlns:a16="http://schemas.microsoft.com/office/drawing/2014/main" id="{D8415083-30B1-4B7E-A4EF-346035E5FD1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456" y="2173057"/>
            <a:ext cx="1080000" cy="3726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4280A693-4239-457D-9874-4DD72D58476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456" y="2754803"/>
            <a:ext cx="1080000" cy="394200"/>
          </a:xfrm>
          <a:prstGeom prst="rect">
            <a:avLst/>
          </a:prstGeom>
        </p:spPr>
      </p:pic>
      <p:pic>
        <p:nvPicPr>
          <p:cNvPr id="15" name="Imagen 14" descr="Imagen que contiene reloj, grande, gente, medidor&#10;&#10;Descripción generada automáticamente">
            <a:extLst>
              <a:ext uri="{FF2B5EF4-FFF2-40B4-BE49-F238E27FC236}">
                <a16:creationId xmlns:a16="http://schemas.microsoft.com/office/drawing/2014/main" id="{5BBC7D23-9AB7-4B49-B3F4-378D2C73E5C7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34" y="2708694"/>
            <a:ext cx="1079999" cy="54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1FE8766F-AE86-4861-A54B-A216E504A222}"/>
              </a:ext>
            </a:extLst>
          </p:cNvPr>
          <p:cNvSpPr txBox="1"/>
          <p:nvPr userDrawn="1"/>
        </p:nvSpPr>
        <p:spPr>
          <a:xfrm>
            <a:off x="294766" y="3646488"/>
            <a:ext cx="267836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/>
              <a:t>Roberto GARAY MARTINEZ</a:t>
            </a:r>
          </a:p>
          <a:p>
            <a:r>
              <a:rPr lang="es-ES" sz="1600" dirty="0">
                <a:hlinkClick r:id="rId9"/>
              </a:rPr>
              <a:t>roberto.garay@tecnalia.com</a:t>
            </a:r>
            <a:endParaRPr lang="es-ES" sz="1600" dirty="0"/>
          </a:p>
          <a:p>
            <a:r>
              <a:rPr lang="es-ES" sz="1600" dirty="0"/>
              <a:t>Tecnalia</a:t>
            </a:r>
          </a:p>
          <a:p>
            <a:r>
              <a:rPr lang="es-ES" sz="1600" dirty="0" err="1"/>
              <a:t>Building</a:t>
            </a:r>
            <a:r>
              <a:rPr lang="es-ES" sz="1600" dirty="0"/>
              <a:t> Technologies </a:t>
            </a:r>
            <a:r>
              <a:rPr lang="es-ES" sz="1600" dirty="0" err="1"/>
              <a:t>Division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000425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34A216-3FB9-4DC5-A4D4-F3B2117223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97013" y="2265655"/>
            <a:ext cx="896798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86A3752-E30B-4F43-A910-4E5129CB26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97013" y="4692347"/>
            <a:ext cx="8980185" cy="8712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08F5B5-D699-48C2-8952-D4E1E4AFC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90FA1-3F8E-4B6E-A74E-497C80E2A2D9}" type="datetimeFigureOut">
              <a:rPr lang="es-ES" smtClean="0"/>
              <a:t>06/05/2021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F11FA67-B7E9-4A44-BFB5-05736F7F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4127F0F-FF52-42F8-AF0B-7376DE51D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27C2-3926-438F-9AA5-9F7297FFF3A2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8CF92FC-BDCB-4E8F-9A9E-B7DF4403F2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5728" t="19436" r="1278" b="62393"/>
          <a:stretch/>
        </p:blipFill>
        <p:spPr>
          <a:xfrm>
            <a:off x="0" y="-124150"/>
            <a:ext cx="12192000" cy="2683200"/>
          </a:xfrm>
          <a:prstGeom prst="rect">
            <a:avLst/>
          </a:prstGeom>
        </p:spPr>
      </p:pic>
      <p:pic>
        <p:nvPicPr>
          <p:cNvPr id="18" name="Imagen 17" descr="Imagen que contiene dibujo, alimentos, señal&#10;&#10;Descripción generada automáticamente">
            <a:extLst>
              <a:ext uri="{FF2B5EF4-FFF2-40B4-BE49-F238E27FC236}">
                <a16:creationId xmlns:a16="http://schemas.microsoft.com/office/drawing/2014/main" id="{776CB6DC-1A20-484C-8258-40A3F878846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72" y="2725153"/>
            <a:ext cx="2390775" cy="514350"/>
          </a:xfrm>
          <a:prstGeom prst="rect">
            <a:avLst/>
          </a:prstGeom>
        </p:spPr>
      </p:pic>
      <p:grpSp>
        <p:nvGrpSpPr>
          <p:cNvPr id="19" name="Grupo 18">
            <a:extLst>
              <a:ext uri="{FF2B5EF4-FFF2-40B4-BE49-F238E27FC236}">
                <a16:creationId xmlns:a16="http://schemas.microsoft.com/office/drawing/2014/main" id="{DD70C9B8-AEA3-4BD5-8F94-982B977D32D9}"/>
              </a:ext>
            </a:extLst>
          </p:cNvPr>
          <p:cNvGrpSpPr/>
          <p:nvPr userDrawn="1"/>
        </p:nvGrpSpPr>
        <p:grpSpPr>
          <a:xfrm>
            <a:off x="382772" y="3292621"/>
            <a:ext cx="2397089" cy="461963"/>
            <a:chOff x="382772" y="736252"/>
            <a:chExt cx="4952491" cy="954436"/>
          </a:xfrm>
        </p:grpSpPr>
        <p:pic>
          <p:nvPicPr>
            <p:cNvPr id="20" name="Imagen 19" descr="Imagen que contiene dibujo, plato&#10;&#10;Descripción generada automáticamente">
              <a:extLst>
                <a:ext uri="{FF2B5EF4-FFF2-40B4-BE49-F238E27FC236}">
                  <a16:creationId xmlns:a16="http://schemas.microsoft.com/office/drawing/2014/main" id="{FBB39B5A-26FF-4AC1-B3BB-BDAE1B35EF2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079"/>
            <a:stretch/>
          </p:blipFill>
          <p:spPr>
            <a:xfrm>
              <a:off x="382772" y="736252"/>
              <a:ext cx="595423" cy="954436"/>
            </a:xfrm>
            <a:prstGeom prst="rect">
              <a:avLst/>
            </a:prstGeom>
          </p:spPr>
        </p:pic>
        <p:pic>
          <p:nvPicPr>
            <p:cNvPr id="21" name="Imagen 20" descr="Imagen que contiene dibujo, plato&#10;&#10;Descripción generada automáticamente">
              <a:extLst>
                <a:ext uri="{FF2B5EF4-FFF2-40B4-BE49-F238E27FC236}">
                  <a16:creationId xmlns:a16="http://schemas.microsoft.com/office/drawing/2014/main" id="{98907CDE-CC9D-4475-8BD4-EAD4D106984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921" t="54854" b="3977"/>
            <a:stretch/>
          </p:blipFill>
          <p:spPr>
            <a:xfrm>
              <a:off x="978195" y="736252"/>
              <a:ext cx="4357068" cy="954436"/>
            </a:xfrm>
            <a:prstGeom prst="rect">
              <a:avLst/>
            </a:prstGeom>
          </p:spPr>
        </p:pic>
      </p:grpSp>
      <p:pic>
        <p:nvPicPr>
          <p:cNvPr id="22" name="Imagen 21">
            <a:extLst>
              <a:ext uri="{FF2B5EF4-FFF2-40B4-BE49-F238E27FC236}">
                <a16:creationId xmlns:a16="http://schemas.microsoft.com/office/drawing/2014/main" id="{1F59EC0E-81A4-4901-BCBF-9E9AB79ED0D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199" y="5628098"/>
            <a:ext cx="1080000" cy="540000"/>
          </a:xfrm>
          <a:prstGeom prst="rect">
            <a:avLst/>
          </a:prstGeom>
        </p:spPr>
      </p:pic>
      <p:pic>
        <p:nvPicPr>
          <p:cNvPr id="24" name="Imagen 23" descr="Imagen que contiene objeto, reloj, dibujo, medidor&#10;&#10;Descripción generada automáticamente">
            <a:extLst>
              <a:ext uri="{FF2B5EF4-FFF2-40B4-BE49-F238E27FC236}">
                <a16:creationId xmlns:a16="http://schemas.microsoft.com/office/drawing/2014/main" id="{192D6858-A2DF-40E4-B742-41FCA21C21E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598" y="5711798"/>
            <a:ext cx="1080000" cy="372600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53254094-BC63-458D-8BA6-D538C2A14A78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9999" y="5675109"/>
            <a:ext cx="1080000" cy="394200"/>
          </a:xfrm>
          <a:prstGeom prst="rect">
            <a:avLst/>
          </a:prstGeom>
        </p:spPr>
      </p:pic>
      <p:pic>
        <p:nvPicPr>
          <p:cNvPr id="26" name="Imagen 25" descr="Imagen que contiene reloj, grande, gente, medidor&#10;&#10;Descripción generada automáticamente">
            <a:extLst>
              <a:ext uri="{FF2B5EF4-FFF2-40B4-BE49-F238E27FC236}">
                <a16:creationId xmlns:a16="http://schemas.microsoft.com/office/drawing/2014/main" id="{09C3209E-D9C2-4749-BABE-E276E7C923E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3799" y="5628098"/>
            <a:ext cx="1079999" cy="540000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336D38F0-5CF0-493C-BCA6-CABCA3C90409}"/>
              </a:ext>
            </a:extLst>
          </p:cNvPr>
          <p:cNvSpPr txBox="1"/>
          <p:nvPr userDrawn="1"/>
        </p:nvSpPr>
        <p:spPr>
          <a:xfrm>
            <a:off x="353814" y="3806426"/>
            <a:ext cx="2743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Roberto GARAY MARTINEZ</a:t>
            </a:r>
          </a:p>
          <a:p>
            <a:r>
              <a:rPr lang="es-ES" sz="1600" dirty="0">
                <a:hlinkClick r:id="rId9"/>
              </a:rPr>
              <a:t>roberto.garay@tecnalia.com</a:t>
            </a:r>
            <a:endParaRPr lang="es-ES" sz="1600" dirty="0"/>
          </a:p>
          <a:p>
            <a:r>
              <a:rPr lang="es-ES" sz="1600" dirty="0"/>
              <a:t>Tecnalia</a:t>
            </a:r>
          </a:p>
          <a:p>
            <a:r>
              <a:rPr lang="es-ES" sz="1600" dirty="0" err="1"/>
              <a:t>Building</a:t>
            </a:r>
            <a:r>
              <a:rPr lang="es-ES" sz="1600" dirty="0"/>
              <a:t> Technologies </a:t>
            </a:r>
            <a:r>
              <a:rPr lang="es-ES" sz="1600" dirty="0" err="1"/>
              <a:t>Division</a:t>
            </a:r>
            <a:endParaRPr lang="es-ES" sz="1600" dirty="0"/>
          </a:p>
        </p:txBody>
      </p:sp>
      <p:pic>
        <p:nvPicPr>
          <p:cNvPr id="28" name="Picture 1">
            <a:extLst>
              <a:ext uri="{FF2B5EF4-FFF2-40B4-BE49-F238E27FC236}">
                <a16:creationId xmlns:a16="http://schemas.microsoft.com/office/drawing/2014/main" id="{6C583EC6-A7AC-4AED-B603-7500392AA5E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08" y="5696297"/>
            <a:ext cx="666750" cy="4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">
            <a:extLst>
              <a:ext uri="{FF2B5EF4-FFF2-40B4-BE49-F238E27FC236}">
                <a16:creationId xmlns:a16="http://schemas.microsoft.com/office/drawing/2014/main" id="{FD3A536E-75E5-4B53-96D5-09DAD06E838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52958" y="5698564"/>
            <a:ext cx="4396942" cy="43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76176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This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project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has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received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funding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from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European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Union’s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Horizon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2020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research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innovation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programme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under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grant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agreement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No 768567</a:t>
            </a:r>
          </a:p>
        </p:txBody>
      </p:sp>
    </p:spTree>
    <p:extLst>
      <p:ext uri="{BB962C8B-B14F-4D97-AF65-F5344CB8AC3E}">
        <p14:creationId xmlns:p14="http://schemas.microsoft.com/office/powerpoint/2010/main" val="3827806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00F6C9-815A-4DA1-B61F-02F256775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3900" y="1709738"/>
            <a:ext cx="808355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2BB7AAA-F60C-4BCE-BEA4-227CC1588A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63900" y="4589463"/>
            <a:ext cx="808355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1037107-B98A-40DB-885A-D197646A2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90FA1-3F8E-4B6E-A74E-497C80E2A2D9}" type="datetimeFigureOut">
              <a:rPr lang="es-ES" smtClean="0"/>
              <a:t>06/05/2021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253E0D0-2883-491F-BD47-DBEDA5B15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696037-4960-4C04-B36D-0CD790BDB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27C2-3926-438F-9AA5-9F7297FFF3A2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Imagen 6" descr="Imagen que contiene dibujo, alimentos, señal&#10;&#10;Descripción generada automáticamente">
            <a:extLst>
              <a:ext uri="{FF2B5EF4-FFF2-40B4-BE49-F238E27FC236}">
                <a16:creationId xmlns:a16="http://schemas.microsoft.com/office/drawing/2014/main" id="{148C4A8C-048D-4098-A2CC-25C2CDE91D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72" y="166687"/>
            <a:ext cx="2390775" cy="514350"/>
          </a:xfrm>
          <a:prstGeom prst="rect">
            <a:avLst/>
          </a:prstGeom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136C2AAC-E27D-41EE-A260-F0B8E4448FD4}"/>
              </a:ext>
            </a:extLst>
          </p:cNvPr>
          <p:cNvGrpSpPr/>
          <p:nvPr userDrawn="1"/>
        </p:nvGrpSpPr>
        <p:grpSpPr>
          <a:xfrm>
            <a:off x="382772" y="757237"/>
            <a:ext cx="2397089" cy="461963"/>
            <a:chOff x="382772" y="736252"/>
            <a:chExt cx="4952491" cy="954436"/>
          </a:xfrm>
        </p:grpSpPr>
        <p:pic>
          <p:nvPicPr>
            <p:cNvPr id="9" name="Imagen 8" descr="Imagen que contiene dibujo, plato&#10;&#10;Descripción generada automáticamente">
              <a:extLst>
                <a:ext uri="{FF2B5EF4-FFF2-40B4-BE49-F238E27FC236}">
                  <a16:creationId xmlns:a16="http://schemas.microsoft.com/office/drawing/2014/main" id="{3F218909-BBB9-43B1-951A-688C5577A03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079"/>
            <a:stretch/>
          </p:blipFill>
          <p:spPr>
            <a:xfrm>
              <a:off x="382772" y="736252"/>
              <a:ext cx="595423" cy="954436"/>
            </a:xfrm>
            <a:prstGeom prst="rect">
              <a:avLst/>
            </a:prstGeom>
          </p:spPr>
        </p:pic>
        <p:pic>
          <p:nvPicPr>
            <p:cNvPr id="10" name="Imagen 9" descr="Imagen que contiene dibujo, plato&#10;&#10;Descripción generada automáticamente">
              <a:extLst>
                <a:ext uri="{FF2B5EF4-FFF2-40B4-BE49-F238E27FC236}">
                  <a16:creationId xmlns:a16="http://schemas.microsoft.com/office/drawing/2014/main" id="{993F0A40-6D9F-49EA-B4BD-A8DBC330847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921" t="54854" b="3977"/>
            <a:stretch/>
          </p:blipFill>
          <p:spPr>
            <a:xfrm>
              <a:off x="978195" y="736252"/>
              <a:ext cx="4357068" cy="954436"/>
            </a:xfrm>
            <a:prstGeom prst="rect">
              <a:avLst/>
            </a:prstGeom>
          </p:spPr>
        </p:pic>
      </p:grpSp>
      <p:pic>
        <p:nvPicPr>
          <p:cNvPr id="11" name="Imagen 10">
            <a:extLst>
              <a:ext uri="{FF2B5EF4-FFF2-40B4-BE49-F238E27FC236}">
                <a16:creationId xmlns:a16="http://schemas.microsoft.com/office/drawing/2014/main" id="{F82963DD-0EFB-4519-9229-782F67AA944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72" y="2102543"/>
            <a:ext cx="1080000" cy="5400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6454363-0A49-4ECD-9480-3D0A695DF6B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72" y="1363576"/>
            <a:ext cx="2390775" cy="738967"/>
          </a:xfrm>
          <a:prstGeom prst="rect">
            <a:avLst/>
          </a:prstGeom>
        </p:spPr>
      </p:pic>
      <p:pic>
        <p:nvPicPr>
          <p:cNvPr id="13" name="Imagen 12" descr="Imagen que contiene objeto, reloj, dibujo, medidor&#10;&#10;Descripción generada automáticamente">
            <a:extLst>
              <a:ext uri="{FF2B5EF4-FFF2-40B4-BE49-F238E27FC236}">
                <a16:creationId xmlns:a16="http://schemas.microsoft.com/office/drawing/2014/main" id="{EF7F62FA-B834-4158-BB81-14444D3BEFC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456" y="2173057"/>
            <a:ext cx="1080000" cy="3726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CC8DF5A-DD3F-42D9-8C61-FB75895433C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456" y="2754803"/>
            <a:ext cx="1080000" cy="394200"/>
          </a:xfrm>
          <a:prstGeom prst="rect">
            <a:avLst/>
          </a:prstGeom>
        </p:spPr>
      </p:pic>
      <p:pic>
        <p:nvPicPr>
          <p:cNvPr id="15" name="Imagen 14" descr="Imagen que contiene reloj, grande, gente, medidor&#10;&#10;Descripción generada automáticamente">
            <a:extLst>
              <a:ext uri="{FF2B5EF4-FFF2-40B4-BE49-F238E27FC236}">
                <a16:creationId xmlns:a16="http://schemas.microsoft.com/office/drawing/2014/main" id="{4BDC5EEE-C3A1-468B-A39A-992F44AAD29B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34" y="2708694"/>
            <a:ext cx="1079999" cy="54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4A28CA40-AEA9-4A7F-9AB1-D05B5D7D0462}"/>
              </a:ext>
            </a:extLst>
          </p:cNvPr>
          <p:cNvSpPr txBox="1"/>
          <p:nvPr userDrawn="1"/>
        </p:nvSpPr>
        <p:spPr>
          <a:xfrm>
            <a:off x="294766" y="3646488"/>
            <a:ext cx="267836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/>
              <a:t>Roberto GARAY MARTINEZ</a:t>
            </a:r>
          </a:p>
          <a:p>
            <a:r>
              <a:rPr lang="es-ES" sz="1600" dirty="0">
                <a:hlinkClick r:id="rId9"/>
              </a:rPr>
              <a:t>roberto.garay@tecnalia.com</a:t>
            </a:r>
            <a:endParaRPr lang="es-ES" sz="1600" dirty="0"/>
          </a:p>
          <a:p>
            <a:r>
              <a:rPr lang="es-ES" sz="1600" dirty="0"/>
              <a:t>Tecnalia</a:t>
            </a:r>
          </a:p>
          <a:p>
            <a:r>
              <a:rPr lang="es-ES" sz="1600" dirty="0" err="1"/>
              <a:t>Building</a:t>
            </a:r>
            <a:r>
              <a:rPr lang="es-ES" sz="1600" dirty="0"/>
              <a:t> Technologies </a:t>
            </a:r>
            <a:r>
              <a:rPr lang="es-ES" sz="1600" dirty="0" err="1"/>
              <a:t>Division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910620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837124-F073-4565-8808-FA14AF714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BE40171-D31C-4687-A01E-FC32851BB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90FA1-3F8E-4B6E-A74E-497C80E2A2D9}" type="datetimeFigureOut">
              <a:rPr lang="es-ES" smtClean="0"/>
              <a:t>06/05/2021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B2534A6-0ED3-49FA-B5E3-4A9623F77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A4C7ED2-230E-4731-88AB-3E916819D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27C2-3926-438F-9AA5-9F7297FFF3A2}" type="slidenum">
              <a:rPr lang="es-ES" smtClean="0"/>
              <a:t>‹Nº›</a:t>
            </a:fld>
            <a:endParaRPr lang="es-ES"/>
          </a:p>
        </p:txBody>
      </p:sp>
      <p:pic>
        <p:nvPicPr>
          <p:cNvPr id="6" name="Imagen 5" descr="Imagen que contiene dibujo, alimentos, señal&#10;&#10;Descripción generada automáticamente">
            <a:extLst>
              <a:ext uri="{FF2B5EF4-FFF2-40B4-BE49-F238E27FC236}">
                <a16:creationId xmlns:a16="http://schemas.microsoft.com/office/drawing/2014/main" id="{129E3B80-0316-40BA-8579-235AD2B3FB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72" y="166687"/>
            <a:ext cx="2390775" cy="514350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CA98AAC9-4C7E-49EA-B9D1-22446C24F386}"/>
              </a:ext>
            </a:extLst>
          </p:cNvPr>
          <p:cNvGrpSpPr/>
          <p:nvPr userDrawn="1"/>
        </p:nvGrpSpPr>
        <p:grpSpPr>
          <a:xfrm>
            <a:off x="382772" y="757237"/>
            <a:ext cx="2397089" cy="461963"/>
            <a:chOff x="382772" y="736252"/>
            <a:chExt cx="4952491" cy="954436"/>
          </a:xfrm>
        </p:grpSpPr>
        <p:pic>
          <p:nvPicPr>
            <p:cNvPr id="8" name="Imagen 7" descr="Imagen que contiene dibujo, plato&#10;&#10;Descripción generada automáticamente">
              <a:extLst>
                <a:ext uri="{FF2B5EF4-FFF2-40B4-BE49-F238E27FC236}">
                  <a16:creationId xmlns:a16="http://schemas.microsoft.com/office/drawing/2014/main" id="{0641DC35-B6E1-44CE-B16F-093D9B46B15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079"/>
            <a:stretch/>
          </p:blipFill>
          <p:spPr>
            <a:xfrm>
              <a:off x="382772" y="736252"/>
              <a:ext cx="595423" cy="954436"/>
            </a:xfrm>
            <a:prstGeom prst="rect">
              <a:avLst/>
            </a:prstGeom>
          </p:spPr>
        </p:pic>
        <p:pic>
          <p:nvPicPr>
            <p:cNvPr id="9" name="Imagen 8" descr="Imagen que contiene dibujo, plato&#10;&#10;Descripción generada automáticamente">
              <a:extLst>
                <a:ext uri="{FF2B5EF4-FFF2-40B4-BE49-F238E27FC236}">
                  <a16:creationId xmlns:a16="http://schemas.microsoft.com/office/drawing/2014/main" id="{D0E90A05-378F-4F73-A1D3-51A83222592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921" t="54854" b="3977"/>
            <a:stretch/>
          </p:blipFill>
          <p:spPr>
            <a:xfrm>
              <a:off x="978195" y="736252"/>
              <a:ext cx="4357068" cy="954436"/>
            </a:xfrm>
            <a:prstGeom prst="rect">
              <a:avLst/>
            </a:prstGeom>
          </p:spPr>
        </p:pic>
      </p:grpSp>
      <p:pic>
        <p:nvPicPr>
          <p:cNvPr id="10" name="Imagen 9">
            <a:extLst>
              <a:ext uri="{FF2B5EF4-FFF2-40B4-BE49-F238E27FC236}">
                <a16:creationId xmlns:a16="http://schemas.microsoft.com/office/drawing/2014/main" id="{B70C203A-C16B-4A77-A35F-5BEF6BD9168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72" y="2102543"/>
            <a:ext cx="1080000" cy="540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20A17C2-4B88-40C9-93C3-23B471E7008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72" y="1363576"/>
            <a:ext cx="2390775" cy="738967"/>
          </a:xfrm>
          <a:prstGeom prst="rect">
            <a:avLst/>
          </a:prstGeom>
        </p:spPr>
      </p:pic>
      <p:pic>
        <p:nvPicPr>
          <p:cNvPr id="12" name="Imagen 11" descr="Imagen que contiene objeto, reloj, dibujo, medidor&#10;&#10;Descripción generada automáticamente">
            <a:extLst>
              <a:ext uri="{FF2B5EF4-FFF2-40B4-BE49-F238E27FC236}">
                <a16:creationId xmlns:a16="http://schemas.microsoft.com/office/drawing/2014/main" id="{279B5E15-ACAA-411E-9857-CD25149A51F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456" y="2173057"/>
            <a:ext cx="1080000" cy="3726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44B95BC-6D63-4D84-BA09-C027F6CA27C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456" y="2754803"/>
            <a:ext cx="1080000" cy="394200"/>
          </a:xfrm>
          <a:prstGeom prst="rect">
            <a:avLst/>
          </a:prstGeom>
        </p:spPr>
      </p:pic>
      <p:pic>
        <p:nvPicPr>
          <p:cNvPr id="14" name="Imagen 13" descr="Imagen que contiene reloj, grande, gente, medidor&#10;&#10;Descripción generada automáticamente">
            <a:extLst>
              <a:ext uri="{FF2B5EF4-FFF2-40B4-BE49-F238E27FC236}">
                <a16:creationId xmlns:a16="http://schemas.microsoft.com/office/drawing/2014/main" id="{98B9BBE6-25FF-467F-849C-3F469A01A72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34" y="2708694"/>
            <a:ext cx="1079999" cy="5400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29B94FFD-22E5-48C3-A3A9-69B98B04B9E8}"/>
              </a:ext>
            </a:extLst>
          </p:cNvPr>
          <p:cNvSpPr txBox="1"/>
          <p:nvPr userDrawn="1"/>
        </p:nvSpPr>
        <p:spPr>
          <a:xfrm>
            <a:off x="294766" y="3646488"/>
            <a:ext cx="267836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/>
              <a:t>Roberto GARAY MARTINEZ</a:t>
            </a:r>
          </a:p>
          <a:p>
            <a:r>
              <a:rPr lang="es-ES" sz="1600" dirty="0">
                <a:hlinkClick r:id="rId9"/>
              </a:rPr>
              <a:t>roberto.garay@tecnalia.com</a:t>
            </a:r>
            <a:endParaRPr lang="es-ES" sz="1600" dirty="0"/>
          </a:p>
          <a:p>
            <a:r>
              <a:rPr lang="es-ES" sz="1600" dirty="0"/>
              <a:t>Tecnalia</a:t>
            </a:r>
          </a:p>
          <a:p>
            <a:r>
              <a:rPr lang="es-ES" sz="1600" dirty="0" err="1"/>
              <a:t>Building</a:t>
            </a:r>
            <a:r>
              <a:rPr lang="es-ES" sz="1600" dirty="0"/>
              <a:t> Technologies </a:t>
            </a:r>
            <a:r>
              <a:rPr lang="es-ES" sz="1600" dirty="0" err="1"/>
              <a:t>Division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484566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D855DD6-D04C-43B5-A72F-A72FCE121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90FA1-3F8E-4B6E-A74E-497C80E2A2D9}" type="datetimeFigureOut">
              <a:rPr lang="es-ES" smtClean="0"/>
              <a:t>06/05/2021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2A0B36B-7CED-4B9B-A0BC-C7BDEABCB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AF71628-859B-42F6-9993-D1F2C36B9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27C2-3926-438F-9AA5-9F7297FFF3A2}" type="slidenum">
              <a:rPr lang="es-ES" smtClean="0"/>
              <a:t>‹Nº›</a:t>
            </a:fld>
            <a:endParaRPr lang="es-ES"/>
          </a:p>
        </p:txBody>
      </p:sp>
      <p:pic>
        <p:nvPicPr>
          <p:cNvPr id="5" name="Imagen 4" descr="Imagen que contiene dibujo, alimentos, señal&#10;&#10;Descripción generada automáticamente">
            <a:extLst>
              <a:ext uri="{FF2B5EF4-FFF2-40B4-BE49-F238E27FC236}">
                <a16:creationId xmlns:a16="http://schemas.microsoft.com/office/drawing/2014/main" id="{9F829EC5-A921-4A17-92F2-8A10B02A2E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72" y="166687"/>
            <a:ext cx="2390775" cy="514350"/>
          </a:xfrm>
          <a:prstGeom prst="rect">
            <a:avLst/>
          </a:prstGeom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125AFF57-4D05-4986-8DC1-5DF9ED67705E}"/>
              </a:ext>
            </a:extLst>
          </p:cNvPr>
          <p:cNvGrpSpPr/>
          <p:nvPr userDrawn="1"/>
        </p:nvGrpSpPr>
        <p:grpSpPr>
          <a:xfrm>
            <a:off x="382772" y="757237"/>
            <a:ext cx="2397089" cy="461963"/>
            <a:chOff x="382772" y="736252"/>
            <a:chExt cx="4952491" cy="954436"/>
          </a:xfrm>
        </p:grpSpPr>
        <p:pic>
          <p:nvPicPr>
            <p:cNvPr id="7" name="Imagen 6" descr="Imagen que contiene dibujo, plato&#10;&#10;Descripción generada automáticamente">
              <a:extLst>
                <a:ext uri="{FF2B5EF4-FFF2-40B4-BE49-F238E27FC236}">
                  <a16:creationId xmlns:a16="http://schemas.microsoft.com/office/drawing/2014/main" id="{53FD4F24-4C19-4B9A-A246-5B1C02FE2CC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079"/>
            <a:stretch/>
          </p:blipFill>
          <p:spPr>
            <a:xfrm>
              <a:off x="382772" y="736252"/>
              <a:ext cx="595423" cy="954436"/>
            </a:xfrm>
            <a:prstGeom prst="rect">
              <a:avLst/>
            </a:prstGeom>
          </p:spPr>
        </p:pic>
        <p:pic>
          <p:nvPicPr>
            <p:cNvPr id="8" name="Imagen 7" descr="Imagen que contiene dibujo, plato&#10;&#10;Descripción generada automáticamente">
              <a:extLst>
                <a:ext uri="{FF2B5EF4-FFF2-40B4-BE49-F238E27FC236}">
                  <a16:creationId xmlns:a16="http://schemas.microsoft.com/office/drawing/2014/main" id="{3026F05B-9605-42E3-869D-7F037061365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921" t="54854" b="3977"/>
            <a:stretch/>
          </p:blipFill>
          <p:spPr>
            <a:xfrm>
              <a:off x="978195" y="736252"/>
              <a:ext cx="4357068" cy="954436"/>
            </a:xfrm>
            <a:prstGeom prst="rect">
              <a:avLst/>
            </a:prstGeom>
          </p:spPr>
        </p:pic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26444A54-E3E6-4BBD-80A6-FEDFDB0B421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72" y="2102543"/>
            <a:ext cx="1080000" cy="540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7449762E-2828-4001-9407-9C5493C0BB8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72" y="1363576"/>
            <a:ext cx="2390775" cy="738967"/>
          </a:xfrm>
          <a:prstGeom prst="rect">
            <a:avLst/>
          </a:prstGeom>
        </p:spPr>
      </p:pic>
      <p:pic>
        <p:nvPicPr>
          <p:cNvPr id="11" name="Imagen 10" descr="Imagen que contiene objeto, reloj, dibujo, medidor&#10;&#10;Descripción generada automáticamente">
            <a:extLst>
              <a:ext uri="{FF2B5EF4-FFF2-40B4-BE49-F238E27FC236}">
                <a16:creationId xmlns:a16="http://schemas.microsoft.com/office/drawing/2014/main" id="{D758742B-BF08-47B7-A033-9B432E9222B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456" y="2173057"/>
            <a:ext cx="1080000" cy="3726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7DD9B80-3A7F-4164-B62C-044A7326FA7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456" y="2754803"/>
            <a:ext cx="1080000" cy="394200"/>
          </a:xfrm>
          <a:prstGeom prst="rect">
            <a:avLst/>
          </a:prstGeom>
        </p:spPr>
      </p:pic>
      <p:pic>
        <p:nvPicPr>
          <p:cNvPr id="13" name="Imagen 12" descr="Imagen que contiene reloj, grande, gente, medidor&#10;&#10;Descripción generada automáticamente">
            <a:extLst>
              <a:ext uri="{FF2B5EF4-FFF2-40B4-BE49-F238E27FC236}">
                <a16:creationId xmlns:a16="http://schemas.microsoft.com/office/drawing/2014/main" id="{BB4A51C6-B087-4A88-B1D8-3ABA8C9E3FF0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34" y="2708694"/>
            <a:ext cx="1079999" cy="540000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B57FEF6A-C5BC-4628-8D87-556D6B697DC0}"/>
              </a:ext>
            </a:extLst>
          </p:cNvPr>
          <p:cNvSpPr txBox="1"/>
          <p:nvPr userDrawn="1"/>
        </p:nvSpPr>
        <p:spPr>
          <a:xfrm>
            <a:off x="294766" y="3646488"/>
            <a:ext cx="267836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/>
              <a:t>Roberto GARAY MARTINEZ</a:t>
            </a:r>
          </a:p>
          <a:p>
            <a:r>
              <a:rPr lang="es-ES" sz="1600" dirty="0">
                <a:hlinkClick r:id="rId9"/>
              </a:rPr>
              <a:t>roberto.garay@tecnalia.com</a:t>
            </a:r>
            <a:endParaRPr lang="es-ES" sz="1600" dirty="0"/>
          </a:p>
          <a:p>
            <a:r>
              <a:rPr lang="es-ES" sz="1600" dirty="0"/>
              <a:t>Tecnalia</a:t>
            </a:r>
          </a:p>
          <a:p>
            <a:r>
              <a:rPr lang="es-ES" sz="1600" dirty="0" err="1"/>
              <a:t>Building</a:t>
            </a:r>
            <a:r>
              <a:rPr lang="es-ES" sz="1600" dirty="0"/>
              <a:t> Technologies </a:t>
            </a:r>
            <a:r>
              <a:rPr lang="es-ES" sz="1600" dirty="0" err="1"/>
              <a:t>Division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113453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D855DD6-D04C-43B5-A72F-A72FCE121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90FA1-3F8E-4B6E-A74E-497C80E2A2D9}" type="datetimeFigureOut">
              <a:rPr lang="es-ES" smtClean="0"/>
              <a:t>06/05/2021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2A0B36B-7CED-4B9B-A0BC-C7BDEABCB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AF71628-859B-42F6-9993-D1F2C36B9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27C2-3926-438F-9AA5-9F7297FFF3A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451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D855DD6-D04C-43B5-A72F-A72FCE121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90FA1-3F8E-4B6E-A74E-497C80E2A2D9}" type="datetimeFigureOut">
              <a:rPr lang="es-ES" smtClean="0"/>
              <a:t>06/05/2021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2A0B36B-7CED-4B9B-A0BC-C7BDEABCB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AF71628-859B-42F6-9993-D1F2C36B9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27C2-3926-438F-9AA5-9F7297FFF3A2}" type="slidenum">
              <a:rPr lang="es-ES" smtClean="0"/>
              <a:t>‹Nº›</a:t>
            </a:fld>
            <a:endParaRPr lang="es-ES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A1A4CE42-2BEA-4264-99D1-4922F3207E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208" y="5645497"/>
            <a:ext cx="666750" cy="4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608C98F6-0E3B-4BF4-B398-FCFBCEE6C32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057958" y="5555432"/>
            <a:ext cx="7305242" cy="615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76176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This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project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has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received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funding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from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European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Union’s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Horizon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2020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research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innovation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programme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under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grant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agreement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No 768567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F9E3FD7-767A-4E12-A176-E352CAC90791}"/>
              </a:ext>
            </a:extLst>
          </p:cNvPr>
          <p:cNvSpPr/>
          <p:nvPr userDrawn="1"/>
        </p:nvSpPr>
        <p:spPr>
          <a:xfrm>
            <a:off x="273206" y="832513"/>
            <a:ext cx="368610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Project partners:</a:t>
            </a:r>
          </a:p>
          <a:p>
            <a:pPr algn="just">
              <a:spcAft>
                <a:spcPts val="0"/>
              </a:spcAft>
            </a:pP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Tecnalia</a:t>
            </a:r>
          </a:p>
          <a:p>
            <a:pPr algn="just">
              <a:spcAft>
                <a:spcPts val="0"/>
              </a:spcAft>
            </a:pP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Danish Technical Institute</a:t>
            </a:r>
          </a:p>
          <a:p>
            <a:pPr algn="just">
              <a:spcAft>
                <a:spcPts val="0"/>
              </a:spcAft>
            </a:pP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Fortum Tartu</a:t>
            </a:r>
          </a:p>
          <a:p>
            <a:pPr algn="just">
              <a:spcAft>
                <a:spcPts val="0"/>
              </a:spcAft>
            </a:pPr>
            <a:r>
              <a:rPr lang="en-GB" sz="18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Beogradske</a:t>
            </a: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8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Elektrane</a:t>
            </a:r>
            <a:endParaRPr lang="en-GB" sz="18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Basque Government</a:t>
            </a:r>
          </a:p>
          <a:p>
            <a:pPr algn="just">
              <a:spcAft>
                <a:spcPts val="0"/>
              </a:spcAft>
            </a:pP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Metro </a:t>
            </a:r>
            <a:r>
              <a:rPr lang="en-GB" sz="18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Therm</a:t>
            </a:r>
            <a:endParaRPr lang="en-GB" sz="18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n-GB" sz="18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Nibe</a:t>
            </a:r>
            <a:endParaRPr lang="en-GB" sz="18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n-GB" sz="18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Aventa</a:t>
            </a:r>
            <a:endParaRPr lang="en-GB" sz="18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n-GB" sz="18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Industrias</a:t>
            </a: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IMAR</a:t>
            </a:r>
          </a:p>
          <a:p>
            <a:pPr algn="just">
              <a:spcAft>
                <a:spcPts val="0"/>
              </a:spcAft>
            </a:pP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Basque Energy Agency</a:t>
            </a:r>
          </a:p>
          <a:p>
            <a:pPr algn="just">
              <a:spcAft>
                <a:spcPts val="0"/>
              </a:spcAft>
            </a:pPr>
            <a:r>
              <a:rPr lang="en-GB" sz="18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Mazovia</a:t>
            </a: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Energy Agency</a:t>
            </a:r>
          </a:p>
          <a:p>
            <a:pPr algn="just">
              <a:spcAft>
                <a:spcPts val="0"/>
              </a:spcAft>
            </a:pP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Institute of Baltic Studies</a:t>
            </a:r>
          </a:p>
          <a:p>
            <a:pPr algn="just">
              <a:spcAft>
                <a:spcPts val="0"/>
              </a:spcAft>
            </a:pP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FEDARENE</a:t>
            </a:r>
          </a:p>
          <a:p>
            <a:pPr algn="just">
              <a:spcAft>
                <a:spcPts val="0"/>
              </a:spcAft>
            </a:pP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 Taller De </a:t>
            </a:r>
            <a:r>
              <a:rPr lang="en-GB" sz="18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Comunicación</a:t>
            </a: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CIA.</a:t>
            </a:r>
            <a:endParaRPr lang="es-ES" sz="18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8A88125-D81B-42BD-8E04-5FD922E9F1BC}"/>
              </a:ext>
            </a:extLst>
          </p:cNvPr>
          <p:cNvSpPr/>
          <p:nvPr userDrawn="1"/>
        </p:nvSpPr>
        <p:spPr>
          <a:xfrm>
            <a:off x="5096745" y="4754421"/>
            <a:ext cx="67015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4000" dirty="0">
                <a:hlinkClick r:id="rId3"/>
              </a:rPr>
              <a:t>http://www.relatedproject.eu/</a:t>
            </a:r>
            <a:endParaRPr lang="es-ES" sz="400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FC3DFB3-EF88-40B3-9252-299EA32319D7}"/>
              </a:ext>
            </a:extLst>
          </p:cNvPr>
          <p:cNvSpPr txBox="1"/>
          <p:nvPr userDrawn="1"/>
        </p:nvSpPr>
        <p:spPr>
          <a:xfrm>
            <a:off x="274320" y="267902"/>
            <a:ext cx="11231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 Rounded MT Bold"/>
                <a:cs typeface="Arial Rounded MT Bold"/>
              </a:rPr>
              <a:t>RELaTED, </a:t>
            </a:r>
            <a:r>
              <a:rPr lang="es-ES" sz="2800" b="1" dirty="0" err="1"/>
              <a:t>REnewable</a:t>
            </a:r>
            <a:r>
              <a:rPr lang="es-ES" sz="2800" b="1" dirty="0"/>
              <a:t> Low </a:t>
            </a:r>
            <a:r>
              <a:rPr lang="es-ES" sz="2800" b="1" dirty="0" err="1"/>
              <a:t>TEmperature</a:t>
            </a:r>
            <a:r>
              <a:rPr lang="es-ES" sz="2800" b="1" dirty="0"/>
              <a:t> </a:t>
            </a:r>
            <a:r>
              <a:rPr lang="es-ES" sz="2800" b="1" dirty="0" err="1"/>
              <a:t>District</a:t>
            </a:r>
            <a:endParaRPr lang="es-ES" sz="2800" b="1" dirty="0"/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57F6DC11-7FB1-449C-96EB-2BA92ADCFE4D}"/>
              </a:ext>
            </a:extLst>
          </p:cNvPr>
          <p:cNvGrpSpPr/>
          <p:nvPr userDrawn="1"/>
        </p:nvGrpSpPr>
        <p:grpSpPr>
          <a:xfrm>
            <a:off x="4769361" y="876300"/>
            <a:ext cx="7305241" cy="4013170"/>
            <a:chOff x="2691832" y="839323"/>
            <a:chExt cx="3472284" cy="1907516"/>
          </a:xfrm>
        </p:grpSpPr>
        <p:grpSp>
          <p:nvGrpSpPr>
            <p:cNvPr id="13" name="Grupo 12">
              <a:extLst>
                <a:ext uri="{FF2B5EF4-FFF2-40B4-BE49-F238E27FC236}">
                  <a16:creationId xmlns:a16="http://schemas.microsoft.com/office/drawing/2014/main" id="{471DE741-EBE3-4A32-BB75-84A487CBC361}"/>
                </a:ext>
              </a:extLst>
            </p:cNvPr>
            <p:cNvGrpSpPr/>
            <p:nvPr/>
          </p:nvGrpSpPr>
          <p:grpSpPr>
            <a:xfrm>
              <a:off x="2722642" y="2026839"/>
              <a:ext cx="3410664" cy="720000"/>
              <a:chOff x="2753452" y="2026839"/>
              <a:chExt cx="3410664" cy="720000"/>
            </a:xfrm>
          </p:grpSpPr>
          <p:pic>
            <p:nvPicPr>
              <p:cNvPr id="26" name="Imagen 25">
                <a:extLst>
                  <a:ext uri="{FF2B5EF4-FFF2-40B4-BE49-F238E27FC236}">
                    <a16:creationId xmlns:a16="http://schemas.microsoft.com/office/drawing/2014/main" id="{C99BCF2A-648D-4678-84FD-E1F08D6AC2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44116" y="2026839"/>
                <a:ext cx="720000" cy="720000"/>
              </a:xfrm>
              <a:prstGeom prst="rect">
                <a:avLst/>
              </a:prstGeom>
            </p:spPr>
          </p:pic>
          <p:pic>
            <p:nvPicPr>
              <p:cNvPr id="27" name="Imagen 26">
                <a:extLst>
                  <a:ext uri="{FF2B5EF4-FFF2-40B4-BE49-F238E27FC236}">
                    <a16:creationId xmlns:a16="http://schemas.microsoft.com/office/drawing/2014/main" id="{7249819C-9FFA-416E-ABE1-BF46C4D4DC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47228" y="2026839"/>
                <a:ext cx="720000" cy="720000"/>
              </a:xfrm>
              <a:prstGeom prst="rect">
                <a:avLst/>
              </a:prstGeom>
            </p:spPr>
          </p:pic>
          <p:pic>
            <p:nvPicPr>
              <p:cNvPr id="28" name="Imagen 27">
                <a:extLst>
                  <a:ext uri="{FF2B5EF4-FFF2-40B4-BE49-F238E27FC236}">
                    <a16:creationId xmlns:a16="http://schemas.microsoft.com/office/drawing/2014/main" id="{ED1A40F9-ECD6-4108-BD5C-4F26D40BBD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50340" y="2026839"/>
                <a:ext cx="720000" cy="720000"/>
              </a:xfrm>
              <a:prstGeom prst="rect">
                <a:avLst/>
              </a:prstGeom>
            </p:spPr>
          </p:pic>
          <p:pic>
            <p:nvPicPr>
              <p:cNvPr id="29" name="Imagen 28">
                <a:extLst>
                  <a:ext uri="{FF2B5EF4-FFF2-40B4-BE49-F238E27FC236}">
                    <a16:creationId xmlns:a16="http://schemas.microsoft.com/office/drawing/2014/main" id="{C9FE3859-0F03-40DA-AC80-9A4E06A8D6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753452" y="2026839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4D3FB5A2-84FC-41DB-ABAD-6E68BCFE7CBE}"/>
                </a:ext>
              </a:extLst>
            </p:cNvPr>
            <p:cNvGrpSpPr/>
            <p:nvPr/>
          </p:nvGrpSpPr>
          <p:grpSpPr>
            <a:xfrm>
              <a:off x="2693188" y="1433081"/>
              <a:ext cx="3469572" cy="720000"/>
              <a:chOff x="2694544" y="1440257"/>
              <a:chExt cx="3469572" cy="720000"/>
            </a:xfrm>
          </p:grpSpPr>
          <p:pic>
            <p:nvPicPr>
              <p:cNvPr id="21" name="Imagen 20">
                <a:extLst>
                  <a:ext uri="{FF2B5EF4-FFF2-40B4-BE49-F238E27FC236}">
                    <a16:creationId xmlns:a16="http://schemas.microsoft.com/office/drawing/2014/main" id="{1A75E73F-EE3F-46DB-B552-34E74A2B83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069330" y="1440257"/>
                <a:ext cx="720000" cy="720000"/>
              </a:xfrm>
              <a:prstGeom prst="rect">
                <a:avLst/>
              </a:prstGeom>
            </p:spPr>
          </p:pic>
          <p:pic>
            <p:nvPicPr>
              <p:cNvPr id="22" name="Imagen 21">
                <a:extLst>
                  <a:ext uri="{FF2B5EF4-FFF2-40B4-BE49-F238E27FC236}">
                    <a16:creationId xmlns:a16="http://schemas.microsoft.com/office/drawing/2014/main" id="{324398E4-AE7E-4A09-8850-54CE296A82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444116" y="1440257"/>
                <a:ext cx="720000" cy="720000"/>
              </a:xfrm>
              <a:prstGeom prst="rect">
                <a:avLst/>
              </a:prstGeom>
            </p:spPr>
          </p:pic>
          <p:pic>
            <p:nvPicPr>
              <p:cNvPr id="23" name="Imagen 22">
                <a:extLst>
                  <a:ext uri="{FF2B5EF4-FFF2-40B4-BE49-F238E27FC236}">
                    <a16:creationId xmlns:a16="http://schemas.microsoft.com/office/drawing/2014/main" id="{9F9CA77B-2760-401A-B8B3-01FD293736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756723" y="1440257"/>
                <a:ext cx="720000" cy="720000"/>
              </a:xfrm>
              <a:prstGeom prst="rect">
                <a:avLst/>
              </a:prstGeom>
            </p:spPr>
          </p:pic>
          <p:pic>
            <p:nvPicPr>
              <p:cNvPr id="24" name="Imagen 23">
                <a:extLst>
                  <a:ext uri="{FF2B5EF4-FFF2-40B4-BE49-F238E27FC236}">
                    <a16:creationId xmlns:a16="http://schemas.microsoft.com/office/drawing/2014/main" id="{95A588D2-55FD-4AB1-9CB7-B40FDC7309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694544" y="1440257"/>
                <a:ext cx="720000" cy="720000"/>
              </a:xfrm>
              <a:prstGeom prst="rect">
                <a:avLst/>
              </a:prstGeom>
            </p:spPr>
          </p:pic>
          <p:pic>
            <p:nvPicPr>
              <p:cNvPr id="25" name="Imagen 24">
                <a:extLst>
                  <a:ext uri="{FF2B5EF4-FFF2-40B4-BE49-F238E27FC236}">
                    <a16:creationId xmlns:a16="http://schemas.microsoft.com/office/drawing/2014/main" id="{14DC27F4-CD3C-4FEF-A9BD-8BC09C1678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381937" y="1440257"/>
                <a:ext cx="720000" cy="720000"/>
              </a:xfrm>
              <a:prstGeom prst="rect">
                <a:avLst/>
              </a:prstGeom>
            </p:spPr>
          </p:pic>
        </p:grpSp>
        <p:grpSp>
          <p:nvGrpSpPr>
            <p:cNvPr id="15" name="Grupo 14">
              <a:extLst>
                <a:ext uri="{FF2B5EF4-FFF2-40B4-BE49-F238E27FC236}">
                  <a16:creationId xmlns:a16="http://schemas.microsoft.com/office/drawing/2014/main" id="{ED2B4865-AB9F-4B0A-98D9-B3A729D08DE3}"/>
                </a:ext>
              </a:extLst>
            </p:cNvPr>
            <p:cNvGrpSpPr/>
            <p:nvPr/>
          </p:nvGrpSpPr>
          <p:grpSpPr>
            <a:xfrm>
              <a:off x="2691832" y="839323"/>
              <a:ext cx="3472284" cy="720000"/>
              <a:chOff x="2691832" y="839323"/>
              <a:chExt cx="3472284" cy="720000"/>
            </a:xfrm>
          </p:grpSpPr>
          <p:pic>
            <p:nvPicPr>
              <p:cNvPr id="16" name="Imagen 15">
                <a:extLst>
                  <a:ext uri="{FF2B5EF4-FFF2-40B4-BE49-F238E27FC236}">
                    <a16:creationId xmlns:a16="http://schemas.microsoft.com/office/drawing/2014/main" id="{AFBC2AEC-EEF2-4DDA-8604-40B3AB69E4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067974" y="839323"/>
                <a:ext cx="720000" cy="720000"/>
              </a:xfrm>
              <a:prstGeom prst="rect">
                <a:avLst/>
              </a:prstGeom>
            </p:spPr>
          </p:pic>
          <p:pic>
            <p:nvPicPr>
              <p:cNvPr id="17" name="Imagen 16">
                <a:extLst>
                  <a:ext uri="{FF2B5EF4-FFF2-40B4-BE49-F238E27FC236}">
                    <a16:creationId xmlns:a16="http://schemas.microsoft.com/office/drawing/2014/main" id="{3CD4B719-3548-4BBA-AED0-8E8713359A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691832" y="839323"/>
                <a:ext cx="720000" cy="720000"/>
              </a:xfrm>
              <a:prstGeom prst="rect">
                <a:avLst/>
              </a:prstGeom>
            </p:spPr>
          </p:pic>
          <p:pic>
            <p:nvPicPr>
              <p:cNvPr id="18" name="Imagen 17">
                <a:extLst>
                  <a:ext uri="{FF2B5EF4-FFF2-40B4-BE49-F238E27FC236}">
                    <a16:creationId xmlns:a16="http://schemas.microsoft.com/office/drawing/2014/main" id="{B89095FB-C756-4665-ACE0-FD0E17FF71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444116" y="839323"/>
                <a:ext cx="720000" cy="720000"/>
              </a:xfrm>
              <a:prstGeom prst="rect">
                <a:avLst/>
              </a:prstGeom>
            </p:spPr>
          </p:pic>
          <p:pic>
            <p:nvPicPr>
              <p:cNvPr id="19" name="Imagen 18">
                <a:extLst>
                  <a:ext uri="{FF2B5EF4-FFF2-40B4-BE49-F238E27FC236}">
                    <a16:creationId xmlns:a16="http://schemas.microsoft.com/office/drawing/2014/main" id="{A1054671-5726-4172-94D6-14D6D6C4A8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379903" y="839323"/>
                <a:ext cx="720000" cy="720000"/>
              </a:xfrm>
              <a:prstGeom prst="rect">
                <a:avLst/>
              </a:prstGeom>
            </p:spPr>
          </p:pic>
          <p:pic>
            <p:nvPicPr>
              <p:cNvPr id="20" name="Imagen 19">
                <a:extLst>
                  <a:ext uri="{FF2B5EF4-FFF2-40B4-BE49-F238E27FC236}">
                    <a16:creationId xmlns:a16="http://schemas.microsoft.com/office/drawing/2014/main" id="{28C6F96A-AAA6-4BFC-811A-E4BD04BA3A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756045" y="839323"/>
                <a:ext cx="720000" cy="7200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916698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8A87743-D3AF-4116-AC32-0D00CADE2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6300" y="554832"/>
            <a:ext cx="7937500" cy="11358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D11FB9D-6672-4E83-BF6F-3E5EEDDE6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16299" y="1825625"/>
            <a:ext cx="79375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ED85890-45E7-44CA-928C-3728E4D352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15D90FA1-3F8E-4B6E-A74E-497C80E2A2D9}" type="datetimeFigureOut">
              <a:rPr lang="es-ES" smtClean="0"/>
              <a:pPr/>
              <a:t>06/05/2021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5F33795-6E38-4E9C-8C07-0759CB2D5D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0777561-50B5-4E49-9D13-7C3D0A42D3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B4E27C2-3926-438F-9AA5-9F7297FFF3A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5961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4" r:id="rId4"/>
    <p:sldLayoutId id="2147483655" r:id="rId5"/>
    <p:sldLayoutId id="2147483656" r:id="rId6"/>
    <p:sldLayoutId id="2147483657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robertogaray.com/master-smaacs-sistemas-solares-en-district-heating-2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robertogaray.com/master-smaacs-sistemas-solares-en-district-heating-2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robertogaray.com/master-smaacs-sistemas-solares-en-district-heating-2/" TargetMode="External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obertogaray.com/master-smaacs-sistemas-solares-en-district-heating-2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290BEF7F-2D46-4DC8-ADF3-6F3A267878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Solar </a:t>
            </a:r>
            <a:r>
              <a:rPr lang="es-ES" dirty="0" err="1"/>
              <a:t>District</a:t>
            </a:r>
            <a:r>
              <a:rPr lang="es-ES" dirty="0"/>
              <a:t> </a:t>
            </a:r>
            <a:r>
              <a:rPr lang="es-ES" dirty="0" err="1"/>
              <a:t>Heating</a:t>
            </a:r>
            <a:r>
              <a:rPr lang="es-ES" dirty="0"/>
              <a:t> </a:t>
            </a:r>
            <a:r>
              <a:rPr lang="es-ES" dirty="0" err="1"/>
              <a:t>Systems</a:t>
            </a:r>
            <a:endParaRPr lang="es-ES" dirty="0"/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835BB848-E27F-4ABA-94DD-4406E13698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UPV-EHU, Bilbao, 01-04 </a:t>
            </a:r>
            <a:r>
              <a:rPr lang="es-ES" dirty="0" err="1"/>
              <a:t>December</a:t>
            </a:r>
            <a:r>
              <a:rPr lang="es-ES" dirty="0"/>
              <a:t> 2020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4391520F-E99D-4B4A-8CBB-68F327DAE6FD}"/>
              </a:ext>
            </a:extLst>
          </p:cNvPr>
          <p:cNvSpPr/>
          <p:nvPr/>
        </p:nvSpPr>
        <p:spPr>
          <a:xfrm rot="19931617">
            <a:off x="-322960" y="2962918"/>
            <a:ext cx="12493728" cy="954107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rgbClr val="FF0000"/>
                </a:solidFill>
              </a:rPr>
              <a:t>FULL LECTURE AVAILABLE AT:</a:t>
            </a:r>
          </a:p>
          <a:p>
            <a:r>
              <a:rPr lang="en-GB" sz="28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https://robertogaray.com/master-smaacs-sistemas-solares-en-district-heating-2/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065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C37C24AA-A586-4C2B-879B-0E228CF96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EXERCISE 3</a:t>
            </a:r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57088F8-7D30-4D22-9E9F-2375C35539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Performance of ST collector technologies at various temperatures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B7C93A19-EA05-433D-8C3F-7215CE912DFE}"/>
              </a:ext>
            </a:extLst>
          </p:cNvPr>
          <p:cNvSpPr/>
          <p:nvPr/>
        </p:nvSpPr>
        <p:spPr>
          <a:xfrm>
            <a:off x="6801294" y="244296"/>
            <a:ext cx="5202865" cy="203132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FF0000"/>
                </a:solidFill>
              </a:rPr>
              <a:t>For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educational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purposes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only</a:t>
            </a:r>
            <a:endParaRPr lang="es-E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FF0000"/>
                </a:solidFill>
              </a:rPr>
              <a:t>Typical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issues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out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of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the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scope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of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this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exercises</a:t>
            </a:r>
            <a:endParaRPr lang="es-ES" dirty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FF0000"/>
                </a:solidFill>
              </a:rPr>
              <a:t>Logaritmic</a:t>
            </a:r>
            <a:r>
              <a:rPr lang="es-ES" dirty="0">
                <a:solidFill>
                  <a:srgbClr val="FF0000"/>
                </a:solidFill>
              </a:rPr>
              <a:t> mean </a:t>
            </a:r>
            <a:r>
              <a:rPr lang="es-ES" dirty="0" err="1">
                <a:solidFill>
                  <a:srgbClr val="FF0000"/>
                </a:solidFill>
              </a:rPr>
              <a:t>temperature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calculations</a:t>
            </a:r>
            <a:endParaRPr lang="es-ES" dirty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FF0000"/>
                </a:solidFill>
              </a:rPr>
              <a:t>Self-shading</a:t>
            </a:r>
            <a:endParaRPr lang="es-ES" dirty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FF0000"/>
                </a:solidFill>
              </a:rPr>
              <a:t>Shading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between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arrays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for</a:t>
            </a:r>
            <a:r>
              <a:rPr lang="es-ES" dirty="0">
                <a:solidFill>
                  <a:srgbClr val="FF0000"/>
                </a:solidFill>
              </a:rPr>
              <a:t> flat </a:t>
            </a:r>
            <a:r>
              <a:rPr lang="es-ES" dirty="0" err="1">
                <a:solidFill>
                  <a:srgbClr val="FF0000"/>
                </a:solidFill>
              </a:rPr>
              <a:t>roof</a:t>
            </a:r>
            <a:r>
              <a:rPr lang="es-ES" dirty="0">
                <a:solidFill>
                  <a:srgbClr val="FF0000"/>
                </a:solidFill>
              </a:rPr>
              <a:t>/</a:t>
            </a:r>
            <a:r>
              <a:rPr lang="es-ES" dirty="0" err="1">
                <a:solidFill>
                  <a:srgbClr val="FF0000"/>
                </a:solidFill>
              </a:rPr>
              <a:t>ground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mounted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systems</a:t>
            </a:r>
            <a:endParaRPr lang="es-ES" dirty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FF0000"/>
                </a:solidFill>
              </a:rPr>
              <a:t>Issues at </a:t>
            </a:r>
            <a:r>
              <a:rPr lang="es-ES" dirty="0" err="1">
                <a:solidFill>
                  <a:srgbClr val="FF0000"/>
                </a:solidFill>
              </a:rPr>
              <a:t>plant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level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24DDFFF-4705-498C-B7B3-C2D4C8742994}"/>
              </a:ext>
            </a:extLst>
          </p:cNvPr>
          <p:cNvSpPr/>
          <p:nvPr/>
        </p:nvSpPr>
        <p:spPr>
          <a:xfrm>
            <a:off x="117023" y="6033514"/>
            <a:ext cx="11299122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FULL LECTURE AVAILABLE AT:</a:t>
            </a:r>
          </a:p>
          <a:p>
            <a:r>
              <a:rPr lang="en-GB" sz="2400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https://robertogaray.com/master-smaacs-sistemas-solares-en-district-heating-2/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307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41 Imagen" descr="Imagen1.png">
            <a:extLst>
              <a:ext uri="{FF2B5EF4-FFF2-40B4-BE49-F238E27FC236}">
                <a16:creationId xmlns:a16="http://schemas.microsoft.com/office/drawing/2014/main" id="{41ABF52D-E3FA-4582-B491-49366A8CD5F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30712" y="4497572"/>
            <a:ext cx="5915878" cy="1369865"/>
          </a:xfrm>
          <a:prstGeom prst="rect">
            <a:avLst/>
          </a:prstGeom>
        </p:spPr>
      </p:pic>
      <p:pic>
        <p:nvPicPr>
          <p:cNvPr id="7" name="Marcador de contenido 1">
            <a:extLst>
              <a:ext uri="{FF2B5EF4-FFF2-40B4-BE49-F238E27FC236}">
                <a16:creationId xmlns:a16="http://schemas.microsoft.com/office/drawing/2014/main" id="{FD81C6FC-7843-40FE-B82C-B94263C9FE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2224"/>
          <a:stretch/>
        </p:blipFill>
        <p:spPr>
          <a:xfrm>
            <a:off x="5872220" y="91705"/>
            <a:ext cx="6078776" cy="3619057"/>
          </a:xfrm>
          <a:prstGeom prst="rect">
            <a:avLst/>
          </a:prstGeom>
        </p:spPr>
      </p:pic>
      <p:pic>
        <p:nvPicPr>
          <p:cNvPr id="6" name="Marcador de contenido 1">
            <a:extLst>
              <a:ext uri="{FF2B5EF4-FFF2-40B4-BE49-F238E27FC236}">
                <a16:creationId xmlns:a16="http://schemas.microsoft.com/office/drawing/2014/main" id="{36FF36F0-A02A-47C4-B30B-D36DA44A64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891" t="77643" r="53860" b="2386"/>
          <a:stretch/>
        </p:blipFill>
        <p:spPr>
          <a:xfrm>
            <a:off x="8736620" y="244253"/>
            <a:ext cx="2955851" cy="1446139"/>
          </a:xfrm>
          <a:prstGeom prst="rect">
            <a:avLst/>
          </a:prstGeom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id="{041393E4-F5A0-4D53-A467-DAFAB4D39EA0}"/>
              </a:ext>
            </a:extLst>
          </p:cNvPr>
          <p:cNvGrpSpPr/>
          <p:nvPr/>
        </p:nvGrpSpPr>
        <p:grpSpPr>
          <a:xfrm>
            <a:off x="5102226" y="3535542"/>
            <a:ext cx="3372850" cy="848164"/>
            <a:chOff x="7484592" y="5665177"/>
            <a:chExt cx="3372850" cy="848164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4C1C2BF8-9F26-445B-8417-815787FEBF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525" r="86447"/>
            <a:stretch/>
          </p:blipFill>
          <p:spPr>
            <a:xfrm>
              <a:off x="7484592" y="5665177"/>
              <a:ext cx="469435" cy="848164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13F3BE78-1FD6-4BD5-A041-1EC063F3A5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2113" r="5865"/>
            <a:stretch/>
          </p:blipFill>
          <p:spPr>
            <a:xfrm>
              <a:off x="7954027" y="5665177"/>
              <a:ext cx="2903415" cy="848164"/>
            </a:xfrm>
            <a:prstGeom prst="rect">
              <a:avLst/>
            </a:prstGeom>
          </p:spPr>
        </p:pic>
      </p:grp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BFC28A4C-CCF3-42CE-8279-5657E0251A6E}"/>
              </a:ext>
            </a:extLst>
          </p:cNvPr>
          <p:cNvCxnSpPr>
            <a:cxnSpLocks/>
          </p:cNvCxnSpPr>
          <p:nvPr/>
        </p:nvCxnSpPr>
        <p:spPr>
          <a:xfrm>
            <a:off x="8195591" y="4725304"/>
            <a:ext cx="914400" cy="914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BBA91668-A6DD-47CC-A4C3-E01BDEA1B0D7}"/>
              </a:ext>
            </a:extLst>
          </p:cNvPr>
          <p:cNvCxnSpPr>
            <a:cxnSpLocks/>
          </p:cNvCxnSpPr>
          <p:nvPr/>
        </p:nvCxnSpPr>
        <p:spPr>
          <a:xfrm flipH="1">
            <a:off x="8195591" y="4725304"/>
            <a:ext cx="914400" cy="914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E325DC50-8208-425B-B160-C527CE4882A1}"/>
              </a:ext>
            </a:extLst>
          </p:cNvPr>
          <p:cNvCxnSpPr>
            <a:cxnSpLocks/>
          </p:cNvCxnSpPr>
          <p:nvPr/>
        </p:nvCxnSpPr>
        <p:spPr>
          <a:xfrm flipV="1">
            <a:off x="5114260" y="4136065"/>
            <a:ext cx="757960" cy="1046439"/>
          </a:xfrm>
          <a:prstGeom prst="line">
            <a:avLst/>
          </a:prstGeom>
          <a:ln w="28575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3FB32D0E-33ED-4274-9CFD-9929D1065C6C}"/>
              </a:ext>
            </a:extLst>
          </p:cNvPr>
          <p:cNvCxnSpPr>
            <a:cxnSpLocks/>
          </p:cNvCxnSpPr>
          <p:nvPr/>
        </p:nvCxnSpPr>
        <p:spPr>
          <a:xfrm flipV="1">
            <a:off x="5906609" y="1690392"/>
            <a:ext cx="3588265" cy="2134237"/>
          </a:xfrm>
          <a:prstGeom prst="line">
            <a:avLst/>
          </a:prstGeom>
          <a:ln w="28575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6781B305-86AC-4004-8F1F-3CD6E540376D}"/>
              </a:ext>
            </a:extLst>
          </p:cNvPr>
          <p:cNvCxnSpPr>
            <a:cxnSpLocks/>
          </p:cNvCxnSpPr>
          <p:nvPr/>
        </p:nvCxnSpPr>
        <p:spPr>
          <a:xfrm flipV="1">
            <a:off x="6167254" y="4121169"/>
            <a:ext cx="757960" cy="1046439"/>
          </a:xfrm>
          <a:prstGeom prst="line">
            <a:avLst/>
          </a:prstGeom>
          <a:ln w="28575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2F573BB8-6AD5-4168-BF1F-0D064350F466}"/>
              </a:ext>
            </a:extLst>
          </p:cNvPr>
          <p:cNvCxnSpPr>
            <a:cxnSpLocks/>
          </p:cNvCxnSpPr>
          <p:nvPr/>
        </p:nvCxnSpPr>
        <p:spPr>
          <a:xfrm flipV="1">
            <a:off x="6959603" y="1675496"/>
            <a:ext cx="3588265" cy="2134237"/>
          </a:xfrm>
          <a:prstGeom prst="line">
            <a:avLst/>
          </a:prstGeom>
          <a:ln w="28575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ángulo 13">
            <a:extLst>
              <a:ext uri="{FF2B5EF4-FFF2-40B4-BE49-F238E27FC236}">
                <a16:creationId xmlns:a16="http://schemas.microsoft.com/office/drawing/2014/main" id="{EEA79222-3334-417E-8B00-BEFCC9ABCBDF}"/>
              </a:ext>
            </a:extLst>
          </p:cNvPr>
          <p:cNvSpPr/>
          <p:nvPr/>
        </p:nvSpPr>
        <p:spPr>
          <a:xfrm>
            <a:off x="117023" y="6033514"/>
            <a:ext cx="11299122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FULL LECTURE AVAILABLE AT:</a:t>
            </a:r>
          </a:p>
          <a:p>
            <a:r>
              <a:rPr lang="en-GB" sz="2400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https://robertogaray.com/master-smaacs-sistemas-solares-en-district-heating-2/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937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41 Imagen" descr="Imagen1.png">
            <a:extLst>
              <a:ext uri="{FF2B5EF4-FFF2-40B4-BE49-F238E27FC236}">
                <a16:creationId xmlns:a16="http://schemas.microsoft.com/office/drawing/2014/main" id="{489735F4-5812-471A-AE9B-0201D58253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r="39194"/>
          <a:stretch/>
        </p:blipFill>
        <p:spPr>
          <a:xfrm>
            <a:off x="3295317" y="0"/>
            <a:ext cx="3597222" cy="1369865"/>
          </a:xfrm>
          <a:prstGeom prst="rect">
            <a:avLst/>
          </a:prstGeom>
        </p:spPr>
      </p:pic>
      <p:graphicFrame>
        <p:nvGraphicFramePr>
          <p:cNvPr id="8" name="Tabla 8">
            <a:extLst>
              <a:ext uri="{FF2B5EF4-FFF2-40B4-BE49-F238E27FC236}">
                <a16:creationId xmlns:a16="http://schemas.microsoft.com/office/drawing/2014/main" id="{F5A2A38D-C13B-47A0-8C5F-06E50CAADC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417394"/>
              </p:ext>
            </p:extLst>
          </p:nvPr>
        </p:nvGraphicFramePr>
        <p:xfrm>
          <a:off x="3413017" y="1369865"/>
          <a:ext cx="6959043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16533">
                  <a:extLst>
                    <a:ext uri="{9D8B030D-6E8A-4147-A177-3AD203B41FA5}">
                      <a16:colId xmlns:a16="http://schemas.microsoft.com/office/drawing/2014/main" val="1012490270"/>
                    </a:ext>
                  </a:extLst>
                </a:gridCol>
                <a:gridCol w="1632414">
                  <a:extLst>
                    <a:ext uri="{9D8B030D-6E8A-4147-A177-3AD203B41FA5}">
                      <a16:colId xmlns:a16="http://schemas.microsoft.com/office/drawing/2014/main" val="1384544623"/>
                    </a:ext>
                  </a:extLst>
                </a:gridCol>
                <a:gridCol w="1810096">
                  <a:extLst>
                    <a:ext uri="{9D8B030D-6E8A-4147-A177-3AD203B41FA5}">
                      <a16:colId xmlns:a16="http://schemas.microsoft.com/office/drawing/2014/main" val="242553716"/>
                    </a:ext>
                  </a:extLst>
                </a:gridCol>
              </a:tblGrid>
              <a:tr h="434468"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/>
                        <a:t>a_0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/>
                        <a:t>A_1 W/m2K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2927643"/>
                  </a:ext>
                </a:extLst>
              </a:tr>
              <a:tr h="3630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dirty="0" err="1"/>
                        <a:t>Evacuated</a:t>
                      </a:r>
                      <a:r>
                        <a:rPr lang="es-ES" sz="2400" dirty="0"/>
                        <a:t> </a:t>
                      </a:r>
                      <a:r>
                        <a:rPr lang="es-ES" sz="2400" dirty="0" err="1"/>
                        <a:t>Tube</a:t>
                      </a:r>
                      <a:r>
                        <a:rPr lang="es-ES" sz="2400" dirty="0"/>
                        <a:t> </a:t>
                      </a:r>
                      <a:r>
                        <a:rPr lang="es-ES" sz="2400" dirty="0" err="1"/>
                        <a:t>Collectors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/>
                        <a:t>0,625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/>
                        <a:t>1,5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212741"/>
                  </a:ext>
                </a:extLst>
              </a:tr>
              <a:tr h="363034">
                <a:tc>
                  <a:txBody>
                    <a:bodyPr/>
                    <a:lstStyle/>
                    <a:p>
                      <a:r>
                        <a:rPr lang="es-ES" sz="2400" dirty="0" err="1"/>
                        <a:t>Glazed</a:t>
                      </a:r>
                      <a:r>
                        <a:rPr lang="es-ES" sz="2400" dirty="0"/>
                        <a:t> </a:t>
                      </a:r>
                      <a:r>
                        <a:rPr lang="es-ES" sz="2400" dirty="0" err="1"/>
                        <a:t>Collectors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/>
                        <a:t>0,725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/>
                        <a:t>5,5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0789145"/>
                  </a:ext>
                </a:extLst>
              </a:tr>
              <a:tr h="4344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dirty="0" err="1"/>
                        <a:t>Unglazed</a:t>
                      </a:r>
                      <a:r>
                        <a:rPr lang="es-ES" sz="2400" dirty="0"/>
                        <a:t> </a:t>
                      </a:r>
                      <a:r>
                        <a:rPr lang="es-ES" sz="2400" dirty="0" err="1"/>
                        <a:t>collectors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/>
                        <a:t>0,875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dirty="0"/>
                        <a:t>15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8946955"/>
                  </a:ext>
                </a:extLst>
              </a:tr>
            </a:tbl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93BBFA59-65D3-48D8-BF02-384101D8DCA8}"/>
              </a:ext>
            </a:extLst>
          </p:cNvPr>
          <p:cNvSpPr txBox="1"/>
          <p:nvPr/>
        </p:nvSpPr>
        <p:spPr>
          <a:xfrm>
            <a:off x="3413017" y="3246335"/>
            <a:ext cx="66719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Ambient</a:t>
            </a:r>
            <a:r>
              <a:rPr lang="es-ES" dirty="0"/>
              <a:t> </a:t>
            </a:r>
            <a:r>
              <a:rPr lang="es-ES" dirty="0" err="1"/>
              <a:t>temperature</a:t>
            </a:r>
            <a:r>
              <a:rPr lang="es-ES" dirty="0"/>
              <a:t>		5ºC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Inlet</a:t>
            </a:r>
            <a:r>
              <a:rPr lang="es-ES" dirty="0"/>
              <a:t> </a:t>
            </a:r>
            <a:r>
              <a:rPr lang="es-ES" dirty="0" err="1"/>
              <a:t>temperature</a:t>
            </a:r>
            <a:r>
              <a:rPr lang="es-ES" dirty="0"/>
              <a:t>		40ºC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Outlet </a:t>
            </a:r>
            <a:r>
              <a:rPr lang="es-ES" dirty="0" err="1"/>
              <a:t>temperature</a:t>
            </a:r>
            <a:r>
              <a:rPr lang="es-ES" dirty="0"/>
              <a:t>		50ºC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Solar </a:t>
            </a:r>
            <a:r>
              <a:rPr lang="es-ES" dirty="0" err="1"/>
              <a:t>Irradiation</a:t>
            </a:r>
            <a:r>
              <a:rPr lang="es-ES" dirty="0"/>
              <a:t>			300W/m2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Mean </a:t>
            </a:r>
            <a:r>
              <a:rPr lang="es-ES" dirty="0" err="1"/>
              <a:t>collector</a:t>
            </a:r>
            <a:r>
              <a:rPr lang="es-ES" dirty="0"/>
              <a:t> </a:t>
            </a:r>
            <a:r>
              <a:rPr lang="es-ES" dirty="0" err="1"/>
              <a:t>temperature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Performance	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Performance	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Performance	UG</a:t>
            </a:r>
            <a:endParaRPr lang="en-GB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0DC37F7-C4F5-464F-87CE-B8B842BA5210}"/>
              </a:ext>
            </a:extLst>
          </p:cNvPr>
          <p:cNvSpPr txBox="1"/>
          <p:nvPr/>
        </p:nvSpPr>
        <p:spPr>
          <a:xfrm>
            <a:off x="7058542" y="4606924"/>
            <a:ext cx="77136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45ºC</a:t>
            </a:r>
          </a:p>
          <a:p>
            <a:r>
              <a:rPr lang="es-ES" dirty="0">
                <a:solidFill>
                  <a:srgbClr val="FF0000"/>
                </a:solidFill>
              </a:rPr>
              <a:t>40ºC</a:t>
            </a:r>
          </a:p>
          <a:p>
            <a:endParaRPr lang="es-ES" dirty="0">
              <a:solidFill>
                <a:srgbClr val="FF0000"/>
              </a:solidFill>
            </a:endParaRPr>
          </a:p>
          <a:p>
            <a:r>
              <a:rPr lang="es-ES" dirty="0">
                <a:solidFill>
                  <a:srgbClr val="FF0000"/>
                </a:solidFill>
              </a:rPr>
              <a:t>43%</a:t>
            </a:r>
          </a:p>
          <a:p>
            <a:r>
              <a:rPr lang="es-ES" dirty="0">
                <a:solidFill>
                  <a:srgbClr val="FF0000"/>
                </a:solidFill>
              </a:rPr>
              <a:t>-1%</a:t>
            </a:r>
          </a:p>
          <a:p>
            <a:r>
              <a:rPr lang="es-ES" dirty="0">
                <a:solidFill>
                  <a:srgbClr val="FF0000"/>
                </a:solidFill>
              </a:rPr>
              <a:t>-113%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F8C6A18-091B-4419-BA8F-01F45DEC0038}"/>
              </a:ext>
            </a:extLst>
          </p:cNvPr>
          <p:cNvSpPr txBox="1"/>
          <p:nvPr/>
        </p:nvSpPr>
        <p:spPr>
          <a:xfrm>
            <a:off x="8514968" y="3246335"/>
            <a:ext cx="113204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accent1"/>
                </a:solidFill>
              </a:rPr>
              <a:t>15ºC</a:t>
            </a:r>
          </a:p>
          <a:p>
            <a:r>
              <a:rPr lang="es-ES" dirty="0">
                <a:solidFill>
                  <a:schemeClr val="accent1"/>
                </a:solidFill>
              </a:rPr>
              <a:t>40ºC</a:t>
            </a:r>
          </a:p>
          <a:p>
            <a:r>
              <a:rPr lang="es-ES" dirty="0">
                <a:solidFill>
                  <a:schemeClr val="accent1"/>
                </a:solidFill>
              </a:rPr>
              <a:t>50ºC</a:t>
            </a:r>
          </a:p>
          <a:p>
            <a:r>
              <a:rPr lang="es-ES" dirty="0">
                <a:solidFill>
                  <a:schemeClr val="accent1"/>
                </a:solidFill>
              </a:rPr>
              <a:t>400W/m2</a:t>
            </a:r>
          </a:p>
          <a:p>
            <a:endParaRPr lang="es-ES" dirty="0">
              <a:solidFill>
                <a:srgbClr val="FF0000"/>
              </a:solidFill>
            </a:endParaRPr>
          </a:p>
          <a:p>
            <a:r>
              <a:rPr lang="es-ES" dirty="0">
                <a:solidFill>
                  <a:srgbClr val="FF0000"/>
                </a:solidFill>
              </a:rPr>
              <a:t>45ºC</a:t>
            </a:r>
          </a:p>
          <a:p>
            <a:r>
              <a:rPr lang="es-ES" dirty="0">
                <a:solidFill>
                  <a:srgbClr val="FF0000"/>
                </a:solidFill>
              </a:rPr>
              <a:t>30ºC</a:t>
            </a:r>
          </a:p>
          <a:p>
            <a:endParaRPr lang="es-ES" dirty="0">
              <a:solidFill>
                <a:srgbClr val="FF0000"/>
              </a:solidFill>
            </a:endParaRPr>
          </a:p>
          <a:p>
            <a:r>
              <a:rPr lang="es-ES" dirty="0">
                <a:solidFill>
                  <a:srgbClr val="FF0000"/>
                </a:solidFill>
              </a:rPr>
              <a:t>51%</a:t>
            </a:r>
          </a:p>
          <a:p>
            <a:r>
              <a:rPr lang="es-ES" dirty="0">
                <a:solidFill>
                  <a:srgbClr val="FF0000"/>
                </a:solidFill>
              </a:rPr>
              <a:t>31%</a:t>
            </a:r>
          </a:p>
          <a:p>
            <a:r>
              <a:rPr lang="es-ES" dirty="0">
                <a:solidFill>
                  <a:srgbClr val="FF0000"/>
                </a:solidFill>
              </a:rPr>
              <a:t>-25%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AA4FF4C-CA2B-4EE9-B677-2561C2F95A6E}"/>
              </a:ext>
            </a:extLst>
          </p:cNvPr>
          <p:cNvSpPr txBox="1"/>
          <p:nvPr/>
        </p:nvSpPr>
        <p:spPr>
          <a:xfrm>
            <a:off x="9766049" y="3246335"/>
            <a:ext cx="113204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accent1"/>
                </a:solidFill>
              </a:rPr>
              <a:t>15ºC</a:t>
            </a:r>
          </a:p>
          <a:p>
            <a:r>
              <a:rPr lang="es-ES" dirty="0">
                <a:solidFill>
                  <a:schemeClr val="accent1"/>
                </a:solidFill>
              </a:rPr>
              <a:t>35ºC</a:t>
            </a:r>
          </a:p>
          <a:p>
            <a:r>
              <a:rPr lang="es-ES" dirty="0">
                <a:solidFill>
                  <a:schemeClr val="accent1"/>
                </a:solidFill>
              </a:rPr>
              <a:t>40ºC</a:t>
            </a:r>
          </a:p>
          <a:p>
            <a:r>
              <a:rPr lang="es-ES" dirty="0">
                <a:solidFill>
                  <a:schemeClr val="accent1"/>
                </a:solidFill>
              </a:rPr>
              <a:t>500W/m2</a:t>
            </a:r>
          </a:p>
          <a:p>
            <a:endParaRPr lang="es-ES" dirty="0">
              <a:solidFill>
                <a:srgbClr val="FF0000"/>
              </a:solidFill>
            </a:endParaRPr>
          </a:p>
          <a:p>
            <a:r>
              <a:rPr lang="es-ES" dirty="0">
                <a:solidFill>
                  <a:srgbClr val="FF0000"/>
                </a:solidFill>
              </a:rPr>
              <a:t>37,5ºC</a:t>
            </a:r>
          </a:p>
          <a:p>
            <a:r>
              <a:rPr lang="es-ES" dirty="0">
                <a:solidFill>
                  <a:srgbClr val="FF0000"/>
                </a:solidFill>
              </a:rPr>
              <a:t>22,5ºC</a:t>
            </a:r>
          </a:p>
          <a:p>
            <a:endParaRPr lang="es-ES" dirty="0">
              <a:solidFill>
                <a:srgbClr val="FF0000"/>
              </a:solidFill>
            </a:endParaRPr>
          </a:p>
          <a:p>
            <a:r>
              <a:rPr lang="es-ES" dirty="0">
                <a:solidFill>
                  <a:srgbClr val="FF0000"/>
                </a:solidFill>
              </a:rPr>
              <a:t>56%</a:t>
            </a:r>
          </a:p>
          <a:p>
            <a:r>
              <a:rPr lang="es-ES" dirty="0">
                <a:solidFill>
                  <a:srgbClr val="FF0000"/>
                </a:solidFill>
              </a:rPr>
              <a:t>48%</a:t>
            </a:r>
          </a:p>
          <a:p>
            <a:r>
              <a:rPr lang="es-ES" dirty="0">
                <a:solidFill>
                  <a:srgbClr val="FF0000"/>
                </a:solidFill>
              </a:rPr>
              <a:t>20%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0A9E47D6-D0C6-494B-BCFD-C2AC2D8C7B66}"/>
              </a:ext>
            </a:extLst>
          </p:cNvPr>
          <p:cNvSpPr/>
          <p:nvPr/>
        </p:nvSpPr>
        <p:spPr>
          <a:xfrm>
            <a:off x="117023" y="6150864"/>
            <a:ext cx="3176954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FULL LECTURE AVAILABLE AT:</a:t>
            </a:r>
          </a:p>
          <a:p>
            <a:r>
              <a:rPr lang="en-GB" sz="1200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https://robertogaray.com/master-smaacs-sistemas-solares-en-district-heating-2/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168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FF9549107EEA948BAB263EB2CBAEA52" ma:contentTypeVersion="11" ma:contentTypeDescription="Crear nuevo documento." ma:contentTypeScope="" ma:versionID="cc2e94fe571bad83252240afc5e29cb8">
  <xsd:schema xmlns:xsd="http://www.w3.org/2001/XMLSchema" xmlns:xs="http://www.w3.org/2001/XMLSchema" xmlns:p="http://schemas.microsoft.com/office/2006/metadata/properties" xmlns:ns3="39582686-31df-4bf7-8431-524b478da6e1" xmlns:ns4="20032103-f619-44a0-9098-6fa2ce72c8a7" targetNamespace="http://schemas.microsoft.com/office/2006/metadata/properties" ma:root="true" ma:fieldsID="c396ed711a4f1c9669c8765eafc09b85" ns3:_="" ns4:_="">
    <xsd:import namespace="39582686-31df-4bf7-8431-524b478da6e1"/>
    <xsd:import namespace="20032103-f619-44a0-9098-6fa2ce72c8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582686-31df-4bf7-8431-524b478da6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032103-f619-44a0-9098-6fa2ce72c8a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CCF6C49-DFE8-4777-A88A-647D65D2DD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9582686-31df-4bf7-8431-524b478da6e1"/>
    <ds:schemaRef ds:uri="20032103-f619-44a0-9098-6fa2ce72c8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80D2122-220E-4D08-A7DC-51F09D0CCD8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8F9789-EEF4-414D-8BA1-11037438EF2C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39582686-31df-4bf7-8431-524b478da6e1"/>
    <ds:schemaRef ds:uri="http://purl.org/dc/terms/"/>
    <ds:schemaRef ds:uri="http://schemas.openxmlformats.org/package/2006/metadata/core-properties"/>
    <ds:schemaRef ds:uri="http://purl.org/dc/dcmitype/"/>
    <ds:schemaRef ds:uri="20032103-f619-44a0-9098-6fa2ce72c8a7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2016</TotalTime>
  <Words>202</Words>
  <Application>Microsoft Office PowerPoint</Application>
  <PresentationFormat>Panorámica</PresentationFormat>
  <Paragraphs>68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Arial Rounded MT Bold</vt:lpstr>
      <vt:lpstr>Calibri</vt:lpstr>
      <vt:lpstr>Calibri Light</vt:lpstr>
      <vt:lpstr>Tema de Office</vt:lpstr>
      <vt:lpstr>Solar District Heating Systems</vt:lpstr>
      <vt:lpstr>EXERCISE 3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Garay Martinez, Roberto</dc:creator>
  <cp:lastModifiedBy>Garay Martinez, Roberto</cp:lastModifiedBy>
  <cp:revision>72</cp:revision>
  <dcterms:created xsi:type="dcterms:W3CDTF">2019-11-18T08:11:50Z</dcterms:created>
  <dcterms:modified xsi:type="dcterms:W3CDTF">2021-05-06T07:40:20Z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0x010100EFF9549107EEA948BAB263EB2CBAEA52</vt:lpwstr>
  </property>
</Properties>
</file>